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5" r:id="rId6"/>
    <p:sldId id="266" r:id="rId7"/>
    <p:sldId id="268" r:id="rId8"/>
    <p:sldId id="262" r:id="rId9"/>
    <p:sldId id="270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5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8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3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8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3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1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4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4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11ff/00036d5e-a75801b4/4/img3.jpg" TargetMode="External"/><Relationship Id="rId13" Type="http://schemas.openxmlformats.org/officeDocument/2006/relationships/hyperlink" Target="https://1.bp.blogspot.com/-B-a-HFpBJ_w/U2I4NsNgxiI/AAAAAAAAQmI/BU7ZcvnrZg8/s1600/crimean-war.jpg" TargetMode="External"/><Relationship Id="rId18" Type="http://schemas.openxmlformats.org/officeDocument/2006/relationships/hyperlink" Target="http://putnik.cerkov.ru/files/2016/09/wpid-foto-izvestnye-lyudey-v-krymu_i_2.jpg" TargetMode="External"/><Relationship Id="rId3" Type="http://schemas.openxmlformats.org/officeDocument/2006/relationships/hyperlink" Target="http://rudocs.exdat.com/pars_docs/tw_refs/457/456283/456283_html_5c942c8c.png" TargetMode="External"/><Relationship Id="rId21" Type="http://schemas.openxmlformats.org/officeDocument/2006/relationships/hyperlink" Target="http://&#1087;&#1072;&#1090;&#1088;&#1080;&#1086;&#1090;&#1072;&#1084;.&#1088;&#1092;/wp-content/uploads/2016/02/Roman-Lva-Tolstogo-Vojna-i-mir-stal-bestsellerom-v-Velikobritanii-posle-ekranizatsii-Bi-bi-si.jpg" TargetMode="External"/><Relationship Id="rId7" Type="http://schemas.openxmlformats.org/officeDocument/2006/relationships/hyperlink" Target="https://www.corpus.ru/picts/products_manufacturers/tn300x300-a-tolstoy-225.jpg" TargetMode="External"/><Relationship Id="rId12" Type="http://schemas.openxmlformats.org/officeDocument/2006/relationships/hyperlink" Target="https://4.bp.blogspot.com/-I-YdyhgeYYY/TbWpirQKgNI/AAAAAAAAEuo/LdioFfrjtoY/s400/lev-tolstoy.jpg" TargetMode="External"/><Relationship Id="rId17" Type="http://schemas.openxmlformats.org/officeDocument/2006/relationships/hyperlink" Target="http://www.rulex.ru/rpg/WebPict/fullpic/0013-126.jpg" TargetMode="External"/><Relationship Id="rId2" Type="http://schemas.openxmlformats.org/officeDocument/2006/relationships/hyperlink" Target="http://belgdb.ru/assets/templates/project/victorina_book/img/01.png" TargetMode="External"/><Relationship Id="rId16" Type="http://schemas.openxmlformats.org/officeDocument/2006/relationships/hyperlink" Target="http://animalsfoto.com/photo/46/46dc713e81bc9c3acf84a0b414125558.jpg" TargetMode="External"/><Relationship Id="rId20" Type="http://schemas.openxmlformats.org/officeDocument/2006/relationships/hyperlink" Target="https://www.liveinternet.ru/users/4455035/post3714872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espicture.ru/9/raskryitaya-kniga-kartinki-7.jpg" TargetMode="External"/><Relationship Id="rId11" Type="http://schemas.openxmlformats.org/officeDocument/2006/relationships/hyperlink" Target="https://pbs.twimg.com/media/CrVvubzVIAAWdu1.jpg" TargetMode="External"/><Relationship Id="rId5" Type="http://schemas.openxmlformats.org/officeDocument/2006/relationships/hyperlink" Target="http://itd0.mycdn.me/image?id=835620022297&amp;t=20&amp;plc=WEB&amp;tkn=*IIiq1QVFHWd6_HHUlfC6NYmszd4" TargetMode="External"/><Relationship Id="rId15" Type="http://schemas.openxmlformats.org/officeDocument/2006/relationships/hyperlink" Target="http://feb-web.ru/feb/litnas/pictures/ma4-149-.jpg" TargetMode="External"/><Relationship Id="rId10" Type="http://schemas.openxmlformats.org/officeDocument/2006/relationships/hyperlink" Target="http://kmvline.ru/father/tol.jpg" TargetMode="External"/><Relationship Id="rId19" Type="http://schemas.openxmlformats.org/officeDocument/2006/relationships/hyperlink" Target="http://www.histories.artmnt.ru/uploads/paintings/000/638/1495279330.jpg" TargetMode="External"/><Relationship Id="rId4" Type="http://schemas.openxmlformats.org/officeDocument/2006/relationships/hyperlink" Target="https://otvet.imgsmail.ru/download/183708460_cf4322d7c4b7c96f0b475f9a15052aca_800.jpg" TargetMode="External"/><Relationship Id="rId9" Type="http://schemas.openxmlformats.org/officeDocument/2006/relationships/hyperlink" Target="http://travelfotosol.ru/obuchenie/4806-shkola_v_yasnoy_polyane" TargetMode="External"/><Relationship Id="rId14" Type="http://schemas.openxmlformats.org/officeDocument/2006/relationships/hyperlink" Target="https://upload.wikimedia.org/wikipedia/commons/a/a6/Children_from_Yasnaya_Polyana.jpg" TargetMode="External"/><Relationship Id="rId22" Type="http://schemas.openxmlformats.org/officeDocument/2006/relationships/hyperlink" Target="http://store2.obreey.com/img/pictures/2/187/18799/b600x800.a0acc581bfd9cb3d8335c740914b1ef4113e4dbc60c8412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688" y="764705"/>
            <a:ext cx="6329798" cy="11521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Толстой – это целый мир…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otvet.imgsmail.ru/download/183708460_cf4322d7c4b7c96f0b475f9a15052aca_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1944216" cy="26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rederik_SHopen_-_Frederik_SHopen_Aprel_Mechty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14328" y="2420888"/>
            <a:ext cx="483488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  <a:t>Толстой – это целый мир. </a:t>
            </a:r>
            <a:b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</a:br>
            <a: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  <a:t>Не зная Толстого, нельзя считать себя знающим свою </a:t>
            </a:r>
            <a:b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</a:br>
            <a: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  <a:t>страну, нельзя считать </a:t>
            </a:r>
            <a:b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</a:br>
            <a: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  <a:t>себя культурным</a:t>
            </a:r>
            <a:b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</a:br>
            <a:r>
              <a:rPr lang="ru-RU" altLang="ru-RU" sz="1800" b="1" smtClean="0">
                <a:solidFill>
                  <a:srgbClr val="580000"/>
                </a:solidFill>
                <a:latin typeface="Verdana" pitchFamily="34" charset="0"/>
              </a:rPr>
              <a:t>человеком.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ru-RU" altLang="ru-RU" sz="1600" smtClean="0">
                <a:solidFill>
                  <a:srgbClr val="580000"/>
                </a:solidFill>
                <a:latin typeface="Verdana" pitchFamily="34" charset="0"/>
              </a:rPr>
              <a:t>М. Горький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543800" cy="57606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Интернет-источники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876" y="1124744"/>
            <a:ext cx="8147248" cy="4929411"/>
          </a:xfrm>
        </p:spPr>
        <p:txBody>
          <a:bodyPr>
            <a:noAutofit/>
          </a:bodyPr>
          <a:lstStyle/>
          <a:p>
            <a:r>
              <a:rPr lang="en-US" sz="600" dirty="0">
                <a:hlinkClick r:id="rId2"/>
              </a:rPr>
              <a:t>http://</a:t>
            </a:r>
            <a:r>
              <a:rPr lang="en-US" sz="600" dirty="0" smtClean="0">
                <a:hlinkClick r:id="rId2"/>
              </a:rPr>
              <a:t>belgdb.ru/assets/templates/project/victorina_book/img/01.png</a:t>
            </a:r>
            <a:endParaRPr lang="ru-RU" sz="600" dirty="0" smtClean="0"/>
          </a:p>
          <a:p>
            <a:r>
              <a:rPr lang="en-US" sz="600" dirty="0">
                <a:hlinkClick r:id="rId3"/>
              </a:rPr>
              <a:t>http://</a:t>
            </a:r>
            <a:r>
              <a:rPr lang="en-US" sz="600" dirty="0" smtClean="0">
                <a:hlinkClick r:id="rId3"/>
              </a:rPr>
              <a:t>rudocs.exdat.com/pars_docs/tw_refs/457/456283/456283_html_5c942c8c.png</a:t>
            </a:r>
            <a:endParaRPr lang="ru-RU" sz="600" dirty="0" smtClean="0"/>
          </a:p>
          <a:p>
            <a:r>
              <a:rPr lang="en-US" sz="600" dirty="0">
                <a:hlinkClick r:id="rId4"/>
              </a:rPr>
              <a:t>https://</a:t>
            </a:r>
            <a:r>
              <a:rPr lang="en-US" sz="600" dirty="0" smtClean="0">
                <a:hlinkClick r:id="rId4"/>
              </a:rPr>
              <a:t>otvet.imgsmail.ru/download/183708460_cf4322d7c4b7c96f0b475f9a15052aca_800.jpg</a:t>
            </a:r>
            <a:endParaRPr lang="ru-RU" sz="600" dirty="0" smtClean="0"/>
          </a:p>
          <a:p>
            <a:r>
              <a:rPr lang="en-US" sz="600" dirty="0">
                <a:hlinkClick r:id="rId5"/>
              </a:rPr>
              <a:t>http://itd0.mycdn.me/image?id=835620022297&amp;t=20&amp;plc=WEB&amp;tkn=*</a:t>
            </a:r>
            <a:r>
              <a:rPr lang="en-US" sz="600" dirty="0" smtClean="0">
                <a:hlinkClick r:id="rId5"/>
              </a:rPr>
              <a:t>IIiq1QVFHWd6_HHUlfC6NYmszd4</a:t>
            </a:r>
            <a:endParaRPr lang="ru-RU" sz="600" dirty="0" smtClean="0"/>
          </a:p>
          <a:p>
            <a:r>
              <a:rPr lang="en-US" sz="600" dirty="0">
                <a:hlinkClick r:id="rId6"/>
              </a:rPr>
              <a:t>http://</a:t>
            </a:r>
            <a:r>
              <a:rPr lang="en-US" sz="600" dirty="0" smtClean="0">
                <a:hlinkClick r:id="rId6"/>
              </a:rPr>
              <a:t>img.espicture.ru/9/raskryitaya-kniga-kartinki-7.jpg</a:t>
            </a:r>
            <a:endParaRPr lang="ru-RU" sz="600" dirty="0" smtClean="0"/>
          </a:p>
          <a:p>
            <a:r>
              <a:rPr lang="en-US" sz="600" dirty="0">
                <a:hlinkClick r:id="rId7"/>
              </a:rPr>
              <a:t>https://</a:t>
            </a:r>
            <a:r>
              <a:rPr lang="en-US" sz="600" dirty="0" smtClean="0">
                <a:hlinkClick r:id="rId7"/>
              </a:rPr>
              <a:t>www.corpus.ru/picts/products_manufacturers/tn300x300-a-tolstoy-225.jpg</a:t>
            </a:r>
            <a:endParaRPr lang="ru-RU" sz="600" dirty="0" smtClean="0"/>
          </a:p>
          <a:p>
            <a:r>
              <a:rPr lang="en-US" sz="600" dirty="0">
                <a:hlinkClick r:id="rId8"/>
              </a:rPr>
              <a:t>https://</a:t>
            </a:r>
            <a:r>
              <a:rPr lang="en-US" sz="600" dirty="0" smtClean="0">
                <a:hlinkClick r:id="rId8"/>
              </a:rPr>
              <a:t>ds04.infourok.ru/uploads/ex/11ff/00036d5e-a75801b4/4/img3.jpg</a:t>
            </a:r>
            <a:endParaRPr lang="ru-RU" sz="600" dirty="0" smtClean="0"/>
          </a:p>
          <a:p>
            <a:r>
              <a:rPr lang="en-US" sz="600" dirty="0">
                <a:hlinkClick r:id="rId9"/>
              </a:rPr>
              <a:t>http://</a:t>
            </a:r>
            <a:r>
              <a:rPr lang="en-US" sz="600" dirty="0" smtClean="0">
                <a:hlinkClick r:id="rId9"/>
              </a:rPr>
              <a:t>travelfotosol.ru/obuchenie/4806-shkola_v_yasnoy_polyane</a:t>
            </a:r>
            <a:endParaRPr lang="ru-RU" sz="600" dirty="0" smtClean="0"/>
          </a:p>
          <a:p>
            <a:r>
              <a:rPr lang="en-US" sz="600" dirty="0">
                <a:hlinkClick r:id="rId10"/>
              </a:rPr>
              <a:t>http://</a:t>
            </a:r>
            <a:r>
              <a:rPr lang="en-US" sz="600" dirty="0" smtClean="0">
                <a:hlinkClick r:id="rId10"/>
              </a:rPr>
              <a:t>kmvline.ru/father/tol.jpg</a:t>
            </a:r>
            <a:r>
              <a:rPr lang="ru-RU" sz="600" dirty="0"/>
              <a:t> </a:t>
            </a:r>
            <a:r>
              <a:rPr lang="ru-RU" sz="600" dirty="0" smtClean="0"/>
              <a:t>        </a:t>
            </a:r>
            <a:r>
              <a:rPr lang="en-US" sz="600" dirty="0" smtClean="0">
                <a:hlinkClick r:id="rId11"/>
              </a:rPr>
              <a:t>https</a:t>
            </a:r>
            <a:r>
              <a:rPr lang="en-US" sz="600" dirty="0">
                <a:hlinkClick r:id="rId11"/>
              </a:rPr>
              <a:t>://</a:t>
            </a:r>
            <a:r>
              <a:rPr lang="en-US" sz="600" dirty="0" smtClean="0">
                <a:hlinkClick r:id="rId11"/>
              </a:rPr>
              <a:t>pbs.twimg.com/media/CrVvubzVIAAWdu1.jpg</a:t>
            </a:r>
            <a:endParaRPr lang="ru-RU" sz="600" dirty="0" smtClean="0"/>
          </a:p>
          <a:p>
            <a:r>
              <a:rPr lang="en-US" sz="600" dirty="0">
                <a:hlinkClick r:id="rId12"/>
              </a:rPr>
              <a:t>https://4.bp.blogspot.com/-</a:t>
            </a:r>
            <a:r>
              <a:rPr lang="en-US" sz="600" dirty="0" smtClean="0">
                <a:hlinkClick r:id="rId12"/>
              </a:rPr>
              <a:t>I-YdyhgeYYY/TbWpirQKgNI/AAAAAAAAEuo/LdioFfrjtoY/s400/lev-tolstoy.jpg</a:t>
            </a:r>
            <a:endParaRPr lang="ru-RU" sz="600" dirty="0" smtClean="0"/>
          </a:p>
          <a:p>
            <a:r>
              <a:rPr lang="en-US" sz="600" dirty="0">
                <a:hlinkClick r:id="rId13"/>
              </a:rPr>
              <a:t>https://1.bp.blogspot.com/-</a:t>
            </a:r>
            <a:r>
              <a:rPr lang="en-US" sz="600" dirty="0" smtClean="0">
                <a:hlinkClick r:id="rId13"/>
              </a:rPr>
              <a:t>B-a-HFpBJ_w/U2I4NsNgxiI/AAAAAAAAQmI/BU7ZcvnrZg8/s1600/crimean-war.jpg</a:t>
            </a:r>
            <a:endParaRPr lang="ru-RU" sz="600" dirty="0" smtClean="0"/>
          </a:p>
          <a:p>
            <a:r>
              <a:rPr lang="en-US" sz="600" dirty="0">
                <a:hlinkClick r:id="rId14"/>
              </a:rPr>
              <a:t>https://</a:t>
            </a:r>
            <a:r>
              <a:rPr lang="en-US" sz="600" dirty="0" smtClean="0">
                <a:hlinkClick r:id="rId14"/>
              </a:rPr>
              <a:t>upload.wikimedia.org/wikipedia/commons/a/a6/Children_from_Yasnaya_Polyana.jpg</a:t>
            </a:r>
            <a:endParaRPr lang="ru-RU" sz="600" dirty="0" smtClean="0"/>
          </a:p>
          <a:p>
            <a:r>
              <a:rPr lang="en-US" sz="600" dirty="0">
                <a:hlinkClick r:id="rId15"/>
              </a:rPr>
              <a:t>http://feb-web.ru/feb/litnas/pictures/ma4-149-.</a:t>
            </a:r>
            <a:r>
              <a:rPr lang="en-US" sz="600" dirty="0" smtClean="0">
                <a:hlinkClick r:id="rId15"/>
              </a:rPr>
              <a:t>jpg</a:t>
            </a:r>
            <a:r>
              <a:rPr lang="ru-RU" sz="600" dirty="0" smtClean="0"/>
              <a:t>   </a:t>
            </a:r>
          </a:p>
          <a:p>
            <a:r>
              <a:rPr lang="en-US" sz="600" dirty="0">
                <a:hlinkClick r:id="rId16"/>
              </a:rPr>
              <a:t>http://animalsfoto.com/photo/46/46dc713e81bc9c3acfhttp://</a:t>
            </a:r>
            <a:r>
              <a:rPr lang="en-US" sz="600" dirty="0" smtClean="0">
                <a:hlinkClick r:id="rId16"/>
              </a:rPr>
              <a:t>pict.belvedor.com/a/70/a70425e858a6943c208415907cfd75f8.jpg</a:t>
            </a:r>
            <a:endParaRPr lang="ru-RU" sz="600" dirty="0" smtClean="0">
              <a:hlinkClick r:id="rId16"/>
            </a:endParaRPr>
          </a:p>
          <a:p>
            <a:r>
              <a:rPr lang="en-US" sz="600" dirty="0" smtClean="0">
                <a:hlinkClick r:id="rId16"/>
              </a:rPr>
              <a:t>84a0b414125558.jpg</a:t>
            </a:r>
            <a:endParaRPr lang="ru-RU" sz="600" dirty="0" smtClean="0"/>
          </a:p>
          <a:p>
            <a:r>
              <a:rPr lang="en-US" sz="600" dirty="0">
                <a:hlinkClick r:id="rId17"/>
              </a:rPr>
              <a:t>http://</a:t>
            </a:r>
            <a:r>
              <a:rPr lang="en-US" sz="600" dirty="0" smtClean="0">
                <a:hlinkClick r:id="rId17"/>
              </a:rPr>
              <a:t>www.rulex.ru/rpg/WebPict/fullpic/0013-126.jpg</a:t>
            </a:r>
            <a:endParaRPr lang="ru-RU" sz="600" dirty="0" smtClean="0"/>
          </a:p>
          <a:p>
            <a:r>
              <a:rPr lang="en-US" sz="600" dirty="0">
                <a:hlinkClick r:id="rId18"/>
              </a:rPr>
              <a:t>http://</a:t>
            </a:r>
            <a:r>
              <a:rPr lang="en-US" sz="600" dirty="0" smtClean="0">
                <a:hlinkClick r:id="rId18"/>
              </a:rPr>
              <a:t>putnik.cerkov.ru/files/2016/09/wpid-foto-izvestnye-lyudey-v-krymu_i_2.jpg</a:t>
            </a:r>
            <a:endParaRPr lang="ru-RU" sz="600" dirty="0" smtClean="0"/>
          </a:p>
          <a:p>
            <a:r>
              <a:rPr lang="en-US" sz="600" dirty="0">
                <a:hlinkClick r:id="rId19"/>
              </a:rPr>
              <a:t>http://</a:t>
            </a:r>
            <a:r>
              <a:rPr lang="en-US" sz="600" dirty="0" smtClean="0">
                <a:hlinkClick r:id="rId19"/>
              </a:rPr>
              <a:t>www.histories.artmnt.ru/uploads/paintings/000/638/1495279330.jpg</a:t>
            </a:r>
            <a:endParaRPr lang="ru-RU" sz="600" dirty="0" smtClean="0"/>
          </a:p>
          <a:p>
            <a:r>
              <a:rPr lang="en-US" sz="600" dirty="0">
                <a:hlinkClick r:id="rId20"/>
              </a:rPr>
              <a:t>https://www.liveinternet.ru/users/4455035/post371487203</a:t>
            </a:r>
            <a:r>
              <a:rPr lang="en-US" sz="600" dirty="0" smtClean="0">
                <a:hlinkClick r:id="rId20"/>
              </a:rPr>
              <a:t>/</a:t>
            </a:r>
            <a:endParaRPr lang="ru-RU" sz="600" dirty="0" smtClean="0"/>
          </a:p>
          <a:p>
            <a:r>
              <a:rPr lang="en-US" sz="600" dirty="0">
                <a:hlinkClick r:id="rId21"/>
              </a:rPr>
              <a:t>http://</a:t>
            </a:r>
            <a:r>
              <a:rPr lang="ru-RU" sz="600" dirty="0" err="1">
                <a:hlinkClick r:id="rId21"/>
              </a:rPr>
              <a:t>патриотам.рф</a:t>
            </a:r>
            <a:r>
              <a:rPr lang="ru-RU" sz="600" dirty="0">
                <a:hlinkClick r:id="rId21"/>
              </a:rPr>
              <a:t>/</a:t>
            </a:r>
            <a:r>
              <a:rPr lang="en-US" sz="600" dirty="0" err="1" smtClean="0">
                <a:hlinkClick r:id="rId21"/>
              </a:rPr>
              <a:t>wp</a:t>
            </a:r>
            <a:r>
              <a:rPr lang="en-US" sz="600" dirty="0" smtClean="0">
                <a:hlinkClick r:id="rId21"/>
              </a:rPr>
              <a:t>-content/uploads/2016/02/Roman-Lva-Tolstogo-Vojna-i-mir-stal-bestsellerom-v-Velikobritanii-posle-ekranizatsii-Bi-bi-si.jpg</a:t>
            </a:r>
            <a:endParaRPr lang="ru-RU" sz="600" dirty="0" smtClean="0"/>
          </a:p>
          <a:p>
            <a:r>
              <a:rPr lang="en-US" sz="600" dirty="0">
                <a:hlinkClick r:id="rId22"/>
              </a:rPr>
              <a:t>http://</a:t>
            </a:r>
            <a:r>
              <a:rPr lang="en-US" sz="600" dirty="0" smtClean="0">
                <a:hlinkClick r:id="rId22"/>
              </a:rPr>
              <a:t>store2.obreey.com/img/pictures/2/187/18799/b600x800.a0acc581bfd9cb3d8335c740914b1ef4113e4dbc60c8412a.jpg</a:t>
            </a:r>
            <a:endParaRPr lang="ru-RU" sz="600" dirty="0" smtClean="0"/>
          </a:p>
          <a:p>
            <a:endParaRPr lang="ru-RU" sz="600" dirty="0" smtClean="0"/>
          </a:p>
          <a:p>
            <a:endParaRPr lang="ru-RU" sz="700" dirty="0" smtClean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110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b/Yasnaya_Polyana_2.JPG/1200px-Yasnaya_Polyan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10435"/>
            <a:ext cx="4270321" cy="3202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770485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9 сентября </a:t>
            </a:r>
            <a:r>
              <a:rPr lang="ru-RU" sz="2800" b="1" dirty="0" smtClean="0">
                <a:solidFill>
                  <a:srgbClr val="C00000"/>
                </a:solidFill>
              </a:rPr>
              <a:t>1828 года </a:t>
            </a:r>
            <a:r>
              <a:rPr lang="ru-RU" sz="2800" b="1" dirty="0">
                <a:solidFill>
                  <a:srgbClr val="C00000"/>
                </a:solidFill>
              </a:rPr>
              <a:t>в Ясной Поляне </a:t>
            </a:r>
            <a:r>
              <a:rPr lang="ru-RU" sz="2800" b="1" dirty="0" smtClean="0">
                <a:solidFill>
                  <a:srgbClr val="C00000"/>
                </a:solidFill>
              </a:rPr>
              <a:t>родился </a:t>
            </a:r>
            <a:r>
              <a:rPr lang="ru-RU" sz="2800" b="1" dirty="0">
                <a:solidFill>
                  <a:srgbClr val="C00000"/>
                </a:solidFill>
              </a:rPr>
              <a:t>будущий писатель Лев Николаевич Толстой.</a:t>
            </a:r>
            <a:r>
              <a:rPr lang="ru-RU" sz="28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Picture 2" descr="http://itd0.mycdn.me/image?id=835620022297&amp;t=20&amp;plc=WEB&amp;tkn=*IIiq1QVFHWd6_HHUlfC6NYmszd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896" y="1933838"/>
            <a:ext cx="2889016" cy="34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3384376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Императорский Казанский университет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0610"/>
            <a:ext cx="3532311" cy="2145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radiotatarstana.ru/ru/wp-content/uploads/2015/09/Lev-Tolstojj_-stud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1958278" cy="24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5445224"/>
            <a:ext cx="34563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Толстой - студент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42900" y="452348"/>
            <a:ext cx="3733556" cy="60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rgbClr val="C00000"/>
                </a:solidFill>
              </a:rPr>
              <a:t>   Из дневника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Л.Н.Толстого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img.espicture.ru/9/raskryitaya-kniga-kartinki-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434713" cy="19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0" y="3140968"/>
            <a:ext cx="500888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900" b="1" i="1" dirty="0">
                <a:solidFill>
                  <a:srgbClr val="00B0F0"/>
                </a:solidFill>
              </a:rPr>
              <a:t/>
            </a:r>
            <a:br>
              <a:rPr lang="ru-RU" altLang="ru-RU" sz="900" b="1" i="1" dirty="0">
                <a:solidFill>
                  <a:srgbClr val="00B0F0"/>
                </a:solidFill>
              </a:rPr>
            </a:br>
            <a:r>
              <a:rPr lang="ru-RU" altLang="ru-RU" sz="2000" b="1" i="1" dirty="0">
                <a:solidFill>
                  <a:srgbClr val="00B0F0"/>
                </a:solidFill>
              </a:rPr>
              <a:t>Каждый человек – алмаз... </a:t>
            </a:r>
            <a:br>
              <a:rPr lang="ru-RU" altLang="ru-RU" sz="2000" b="1" i="1" dirty="0">
                <a:solidFill>
                  <a:srgbClr val="00B0F0"/>
                </a:solidFill>
              </a:rPr>
            </a:br>
            <a:r>
              <a:rPr lang="ru-RU" altLang="ru-RU" sz="2000" b="1" i="1" dirty="0">
                <a:solidFill>
                  <a:srgbClr val="00B0F0"/>
                </a:solidFill>
              </a:rPr>
              <a:t>В той мере, в которой он очищен, через него светит вечный свет. </a:t>
            </a:r>
            <a:br>
              <a:rPr lang="ru-RU" altLang="ru-RU" sz="2000" b="1" i="1" dirty="0">
                <a:solidFill>
                  <a:srgbClr val="00B0F0"/>
                </a:solidFill>
              </a:rPr>
            </a:br>
            <a:r>
              <a:rPr lang="ru-RU" altLang="ru-RU" sz="2000" b="1" i="1" dirty="0">
                <a:solidFill>
                  <a:srgbClr val="00B0F0"/>
                </a:solidFill>
              </a:rPr>
              <a:t>Стало быть, дело человека не стараться светить, но стараться очищать себя. </a:t>
            </a:r>
            <a:br>
              <a:rPr lang="ru-RU" altLang="ru-RU" sz="2000" b="1" i="1" dirty="0">
                <a:solidFill>
                  <a:srgbClr val="00B0F0"/>
                </a:solidFill>
              </a:rPr>
            </a:br>
            <a:r>
              <a:rPr lang="ru-RU" altLang="ru-RU" sz="1600" b="1" i="1" dirty="0">
                <a:solidFill>
                  <a:srgbClr val="00B0F0"/>
                </a:solidFill>
              </a:rPr>
              <a:t>Л. Н Толстой. </a:t>
            </a:r>
            <a:endParaRPr lang="ru-RU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3210785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«Детство» 1852 г. </a:t>
            </a:r>
            <a:br>
              <a:rPr lang="ru-RU" sz="1600" b="1" i="1" dirty="0" smtClean="0">
                <a:solidFill>
                  <a:srgbClr val="C0000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Публикация в журнале «Современник»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338437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Старший </a:t>
            </a:r>
            <a:r>
              <a:rPr lang="ru-RU" sz="1800" b="1" dirty="0">
                <a:solidFill>
                  <a:srgbClr val="C00000"/>
                </a:solidFill>
              </a:rPr>
              <a:t>брат Толстого,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Николай</a:t>
            </a:r>
            <a:r>
              <a:rPr lang="ru-RU" sz="1800" b="1" dirty="0">
                <a:solidFill>
                  <a:srgbClr val="C00000"/>
                </a:solidFill>
              </a:rPr>
              <a:t>, во время своего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армейского  убедил </a:t>
            </a:r>
            <a:r>
              <a:rPr lang="ru-RU" sz="1800" b="1" dirty="0">
                <a:solidFill>
                  <a:srgbClr val="C00000"/>
                </a:solidFill>
              </a:rPr>
              <a:t>брата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пойти </a:t>
            </a:r>
            <a:r>
              <a:rPr lang="ru-RU" sz="1800" b="1" dirty="0">
                <a:solidFill>
                  <a:srgbClr val="C00000"/>
                </a:solidFill>
              </a:rPr>
              <a:t>в армию </a:t>
            </a:r>
            <a:r>
              <a:rPr lang="ru-RU" sz="1800" b="1" dirty="0" smtClean="0">
                <a:solidFill>
                  <a:srgbClr val="C00000"/>
                </a:solidFill>
              </a:rPr>
              <a:t> в </a:t>
            </a:r>
            <a:r>
              <a:rPr lang="ru-RU" sz="1800" b="1" dirty="0">
                <a:solidFill>
                  <a:srgbClr val="C00000"/>
                </a:solidFill>
              </a:rPr>
              <a:t>кавказские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горы,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где он проходил </a:t>
            </a:r>
            <a:r>
              <a:rPr lang="ru-RU" sz="1800" b="1" dirty="0">
                <a:solidFill>
                  <a:srgbClr val="C00000"/>
                </a:solidFill>
              </a:rPr>
              <a:t>службу. </a:t>
            </a:r>
          </a:p>
        </p:txBody>
      </p:sp>
      <p:pic>
        <p:nvPicPr>
          <p:cNvPr id="7170" name="Picture 2" descr="https://img-fotki.yandex.ru/get/5405/med-yuliya.120/0_497b2_a380656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14" y="3429000"/>
            <a:ext cx="172819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. Ð. Ð¢Ð¾Ð»ÑÑ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9" y="2172019"/>
            <a:ext cx="1741337" cy="135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11ff/00036d5e-a75801b4/4/img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257"/>
            <a:ext cx="4810030" cy="36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media/CrVvubzVIAAWdu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ECDA"/>
              </a:clrFrom>
              <a:clrTo>
                <a:srgbClr val="FDEC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2643824" cy="20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«Детство» 1852 г.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Публикация в журнале «Современник»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bs.twimg.com/media/CrVvubzVIAAWdu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CDA"/>
              </a:clrFrom>
              <a:clrTo>
                <a:srgbClr val="FDEC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0738"/>
            <a:ext cx="46600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ÐµÐ² Ð¢Ð¾Ð»ÑÑ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64044"/>
            <a:ext cx="2448272" cy="3133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096" y="205084"/>
            <a:ext cx="4186808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«Севастопольские рассказы»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ÐÑÑÐ¼ÑÐºÐ°Ñ Ð²Ð¾Ð¹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5435"/>
            <a:ext cx="3528392" cy="206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25960" y="3125112"/>
            <a:ext cx="71184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C00000"/>
                </a:solidFill>
              </a:rPr>
              <a:t>Крестьянские дети у крыльца сельской школы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upload.wikimedia.org/wikipedia/commons/a/a6/Children_from_Yasnaya_Poly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43350"/>
            <a:ext cx="3096344" cy="2250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eb-web.ru/feb/litnas/pictures/ma4-149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5446"/>
            <a:ext cx="191829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Семья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Л.Н.Толстого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animalsfoto.com/photo/46/46dc713e81bc9c3acf84a0b414125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05" y="1470378"/>
            <a:ext cx="2691680" cy="183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ulex.ru/rpg/WebPict/fullpic/0013-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597905" cy="200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5.bloknot.ru/wp-content/uploads/2016/09/23-sentyabr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6" y="1552744"/>
            <a:ext cx="2922984" cy="175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3069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Паломничество Л.Н. Толстого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putnik.cerkov.ru/files/2016/09/wpid-foto-izvestnye-lyudey-v-krymu_i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3" y="3907534"/>
            <a:ext cx="2808312" cy="2348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histories.artmnt.ru/uploads/paintings/000/638/1495279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25" y="3815272"/>
            <a:ext cx="1689247" cy="227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Наследие Л.Н. Толстого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corpus.ru/picts/products_manufacturers/tn300x300-a-tolstoy-2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34" y="1052736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xn--80aaxridipd.xn--p1ai/wp-content/uploads/2016/02/Roman-Lva-Tolstogo-Vojna-i-mir-stal-bestsellerom-v-Velikobritanii-posle-ekranizatsii-Bi-bi-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1232"/>
            <a:ext cx="2040533" cy="28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onsale.bigsaleshere.ru/img/products/52433-knigi-eksm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01" y="1364511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ww.bookvoed.ru/files/1836/23/69/03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3143"/>
            <a:ext cx="1784111" cy="28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bookvoed.ru/files/1836/13/28/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92" y="4187198"/>
            <a:ext cx="1801037" cy="26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enotbook.com.ua/files/originals/430000000000145684_cover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00279"/>
            <a:ext cx="1688944" cy="26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ozon-st.cdn.ngenix.net/multimedia/10198691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2467"/>
            <a:ext cx="1649466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http://fotohomka.ru/images/Nov/30/997712886b30f8744fcf30d0ef231b56/mini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6" name="Picture 20" descr="https://www.firestock.ru/wp-content/uploads/2014/09/Fotolia_5072439_Subscription_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335">
            <a:off x="6663245" y="4017249"/>
            <a:ext cx="2615434" cy="19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«Зелёная палочка»: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мысль о всеобщем счастье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gguide.users.photofile.ru/photo/gguide/200765956/xlarge/210963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7" y="1524316"/>
            <a:ext cx="3025620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ict.belvedor.com/a/70/a70425e858a6943c208415907cfd75f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8646" y="1435855"/>
            <a:ext cx="1802047" cy="163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enefis-tur.by/wp-content/uploads/2016/04/%D1%82%D1%83%D0%BB%D0%B0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21" y="2926991"/>
            <a:ext cx="3948515" cy="2629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10178" y="5532537"/>
            <a:ext cx="3600400" cy="536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Ясная Поляна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655</TotalTime>
  <Words>149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Ретро</vt:lpstr>
      <vt:lpstr> Толстой – это целый мир…</vt:lpstr>
      <vt:lpstr>Презентация PowerPoint</vt:lpstr>
      <vt:lpstr>Императорский Казанский университет</vt:lpstr>
      <vt:lpstr>«Детство» 1852 г.  Публикация в журнале «Современник»</vt:lpstr>
      <vt:lpstr>«Детство» 1852 г.  Публикация в журнале «Современник»</vt:lpstr>
      <vt:lpstr>«Севастопольские рассказы»</vt:lpstr>
      <vt:lpstr>Семья Л.Н.Толстого</vt:lpstr>
      <vt:lpstr>Наследие Л.Н. Толстого</vt:lpstr>
      <vt:lpstr>«Зелёная палочка»:  мысль о всеобщем счастье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«Литература»</dc:title>
  <dc:creator>Samsung</dc:creator>
  <cp:lastModifiedBy>Пользователь</cp:lastModifiedBy>
  <cp:revision>31</cp:revision>
  <dcterms:created xsi:type="dcterms:W3CDTF">2018-03-29T18:26:29Z</dcterms:created>
  <dcterms:modified xsi:type="dcterms:W3CDTF">2024-12-10T15:36:43Z</dcterms:modified>
</cp:coreProperties>
</file>