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5" r:id="rId2"/>
    <p:sldId id="257" r:id="rId3"/>
    <p:sldId id="258" r:id="rId4"/>
    <p:sldId id="260" r:id="rId5"/>
    <p:sldId id="269" r:id="rId6"/>
    <p:sldId id="261" r:id="rId7"/>
    <p:sldId id="268" r:id="rId8"/>
    <p:sldId id="267" r:id="rId9"/>
    <p:sldId id="262" r:id="rId10"/>
    <p:sldId id="263" r:id="rId11"/>
    <p:sldId id="264" r:id="rId12"/>
    <p:sldId id="270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F62F0A2-49AF-4A8E-BECE-C21CB105177E}" type="datetimeFigureOut">
              <a:rPr lang="ru-RU" smtClean="0"/>
              <a:pPr/>
              <a:t>10.12.2024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4AB91E2-2267-494E-A20A-E57277D5CA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2F0A2-49AF-4A8E-BECE-C21CB105177E}" type="datetimeFigureOut">
              <a:rPr lang="ru-RU" smtClean="0"/>
              <a:pPr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B91E2-2267-494E-A20A-E57277D5CA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2F0A2-49AF-4A8E-BECE-C21CB105177E}" type="datetimeFigureOut">
              <a:rPr lang="ru-RU" smtClean="0"/>
              <a:pPr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B91E2-2267-494E-A20A-E57277D5CA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F62F0A2-49AF-4A8E-BECE-C21CB105177E}" type="datetimeFigureOut">
              <a:rPr lang="ru-RU" smtClean="0"/>
              <a:pPr/>
              <a:t>10.12.2024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4AB91E2-2267-494E-A20A-E57277D5CA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F62F0A2-49AF-4A8E-BECE-C21CB105177E}" type="datetimeFigureOut">
              <a:rPr lang="ru-RU" smtClean="0"/>
              <a:pPr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4AB91E2-2267-494E-A20A-E57277D5CA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2F0A2-49AF-4A8E-BECE-C21CB105177E}" type="datetimeFigureOut">
              <a:rPr lang="ru-RU" smtClean="0"/>
              <a:pPr/>
              <a:t>10.12.2024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B91E2-2267-494E-A20A-E57277D5CA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2F0A2-49AF-4A8E-BECE-C21CB105177E}" type="datetimeFigureOut">
              <a:rPr lang="ru-RU" smtClean="0"/>
              <a:pPr/>
              <a:t>10.12.2024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B91E2-2267-494E-A20A-E57277D5CA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F62F0A2-49AF-4A8E-BECE-C21CB105177E}" type="datetimeFigureOut">
              <a:rPr lang="ru-RU" smtClean="0"/>
              <a:pPr/>
              <a:t>10.12.2024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4AB91E2-2267-494E-A20A-E57277D5CA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2F0A2-49AF-4A8E-BECE-C21CB105177E}" type="datetimeFigureOut">
              <a:rPr lang="ru-RU" smtClean="0"/>
              <a:pPr/>
              <a:t>10.12.2024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B91E2-2267-494E-A20A-E57277D5CA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F62F0A2-49AF-4A8E-BECE-C21CB105177E}" type="datetimeFigureOut">
              <a:rPr lang="ru-RU" smtClean="0"/>
              <a:pPr/>
              <a:t>10.12.2024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4AB91E2-2267-494E-A20A-E57277D5CA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F62F0A2-49AF-4A8E-BECE-C21CB105177E}" type="datetimeFigureOut">
              <a:rPr lang="ru-RU" smtClean="0"/>
              <a:pPr/>
              <a:t>10.12.2024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4AB91E2-2267-494E-A20A-E57277D5CA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F62F0A2-49AF-4A8E-BECE-C21CB105177E}" type="datetimeFigureOut">
              <a:rPr lang="ru-RU" smtClean="0"/>
              <a:pPr/>
              <a:t>10.12.2024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4AB91E2-2267-494E-A20A-E57277D5CA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lichnosti.net/photos/1990/main.jpg" TargetMode="External"/><Relationship Id="rId3" Type="http://schemas.openxmlformats.org/officeDocument/2006/relationships/hyperlink" Target="http://www.artsait.ru/art/m/mate/img/5.jpg" TargetMode="External"/><Relationship Id="rId7" Type="http://schemas.openxmlformats.org/officeDocument/2006/relationships/hyperlink" Target="https://upload.wikimedia.org/wikipedia/commons/thumb/6/6f/&#1055;&#1086;&#1088;&#1090;&#1088;&#1077;&#1090;_&#1089;&#1082;&#1091;&#1083;&#1100;&#1087;&#1090;&#1086;&#1088;&#1072;_&#1052;&#1072;&#1088;&#1082;&#1072;_&#1052;&#1072;&#1090;&#1074;&#1077;&#1077;&#1074;&#1080;&#1095;&#1072;_&#1040;&#1085;&#1090;&#1086;&#1082;&#1086;&#1083;&#1100;&#1089;&#1082;&#1086;&#1075;&#1086;.jpg/250px-&#1055;&#1086;&#1088;&#1090;&#1088;&#1077;&#1090;_&#1089;&#1082;&#1091;&#1083;&#1100;&#1087;&#1090;&#1086;&#1088;&#1072;_&#1052;&#1072;&#1088;&#1082;&#1072;_&#1052;&#1072;&#1090;&#1074;&#1077;&#1077;&#1074;&#1080;&#1095;&#1072;_&#1040;&#1085;&#1090;&#1086;&#1082;&#1086;&#1083;&#1100;&#1089;&#1082;&#1086;&#1075;&#1086;.jpg" TargetMode="External"/><Relationship Id="rId2" Type="http://schemas.openxmlformats.org/officeDocument/2006/relationships/hyperlink" Target="https://izi.travel/en/browse/a261a05f-e9d2-40cd-ace4-2ffa9a10888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eb-web.ru/feb/irl/pictures/i92-187.jpg" TargetMode="External"/><Relationship Id="rId5" Type="http://schemas.openxmlformats.org/officeDocument/2006/relationships/hyperlink" Target="http://vestipmr.info/sites/default/files/field/image/book_pen.jpg" TargetMode="External"/><Relationship Id="rId10" Type="http://schemas.openxmlformats.org/officeDocument/2006/relationships/hyperlink" Target="https://s-media-cache-ak0.pinimg.com/736x/32/c0/1e/32c01e6215b78cff70c03f788d483617.jpg" TargetMode="External"/><Relationship Id="rId4" Type="http://schemas.openxmlformats.org/officeDocument/2006/relationships/hyperlink" Target="http://imgfotki.yandex.ru/get/9219/97833783.36e/0_acf70_4e1675a4_XXXL.jpg" TargetMode="External"/><Relationship Id="rId9" Type="http://schemas.openxmlformats.org/officeDocument/2006/relationships/hyperlink" Target="http://www.stihi.ru/pics/2014/05/30/2314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5072074"/>
            <a:ext cx="76328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C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Подготовила</a:t>
            </a:r>
            <a:r>
              <a:rPr lang="ru-RU" sz="1400" dirty="0" smtClean="0">
                <a:solidFill>
                  <a:srgbClr val="0000FF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: </a:t>
            </a:r>
            <a:r>
              <a:rPr lang="ru-RU" sz="1400" b="1" i="1" spc="50" dirty="0" err="1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Халимбекова</a:t>
            </a:r>
            <a:r>
              <a:rPr lang="ru-RU" sz="1400" b="1" i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1400" b="1" i="1" spc="50" dirty="0" err="1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Патимат</a:t>
            </a:r>
            <a:r>
              <a:rPr lang="ru-RU" sz="1400" b="1" i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Магомедовна,</a:t>
            </a:r>
            <a:r>
              <a:rPr lang="ru-RU" sz="1400" b="1" i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1400" b="1" i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1400" b="1" i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учитель русского языка и литературы </a:t>
            </a:r>
            <a:br>
              <a:rPr lang="ru-RU" sz="1400" b="1" i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1400" b="1" i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МКОУ </a:t>
            </a:r>
            <a:r>
              <a:rPr lang="ru-RU" sz="1400" b="1" i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ru-RU" sz="1400" b="1" i="1" spc="50" dirty="0" err="1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Бурдекинская</a:t>
            </a:r>
            <a:r>
              <a:rPr lang="ru-RU" sz="1400" b="1" i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ru-RU" sz="1400" b="1" i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СОШ»</a:t>
            </a:r>
            <a:endParaRPr lang="ru-RU" sz="1200" i="1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1538" y="1214422"/>
            <a:ext cx="748883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Иван Сергеевич Тургенев .</a:t>
            </a:r>
          </a:p>
          <a:p>
            <a:pPr algn="ctr"/>
            <a:r>
              <a:rPr lang="ru-RU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Гений культуры .</a:t>
            </a:r>
          </a:p>
          <a:p>
            <a:pPr algn="ctr"/>
            <a:r>
              <a:rPr lang="ru-RU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класс</a:t>
            </a:r>
          </a:p>
          <a:p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404664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Презентация к уроку</a:t>
            </a:r>
          </a:p>
        </p:txBody>
      </p:sp>
    </p:spTree>
    <p:extLst>
      <p:ext uri="{BB962C8B-B14F-4D97-AF65-F5344CB8AC3E}">
        <p14:creationId xmlns:p14="http://schemas.microsoft.com/office/powerpoint/2010/main" val="2722786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687" y="-4117"/>
            <a:ext cx="2786082" cy="3689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5688" y="2653461"/>
            <a:ext cx="2786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Горбунов  </a:t>
            </a:r>
          </a:p>
          <a:p>
            <a:r>
              <a:rPr lang="ru-RU" sz="2400" b="1" dirty="0" smtClean="0"/>
              <a:t>1838 -39 гг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5687" y="17956"/>
            <a:ext cx="705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</a:t>
            </a:r>
            <a:endParaRPr lang="ru-RU" sz="2400" b="1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1769" y="17956"/>
            <a:ext cx="3036115" cy="3667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821770" y="3068960"/>
            <a:ext cx="3036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solidFill>
                  <a:schemeClr val="bg1"/>
                </a:solidFill>
              </a:rPr>
              <a:t>Лами</a:t>
            </a:r>
            <a:r>
              <a:rPr lang="ru-RU" sz="2400" b="1" dirty="0">
                <a:solidFill>
                  <a:schemeClr val="bg1"/>
                </a:solidFill>
              </a:rPr>
              <a:t> 1844 г.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21770" y="17956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857884" y="500042"/>
            <a:ext cx="512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66" y="3685104"/>
            <a:ext cx="2828925" cy="3113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5688" y="3685105"/>
            <a:ext cx="491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4</a:t>
            </a:r>
            <a:endParaRPr lang="ru-RU" sz="2400" b="1" dirty="0"/>
          </a:p>
        </p:txBody>
      </p:sp>
      <p:sp>
        <p:nvSpPr>
          <p:cNvPr id="13" name="TextBox 12"/>
          <p:cNvSpPr txBox="1"/>
          <p:nvPr/>
        </p:nvSpPr>
        <p:spPr>
          <a:xfrm rot="10800000" flipV="1">
            <a:off x="35688" y="5967731"/>
            <a:ext cx="26641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Людвиг </a:t>
            </a:r>
            <a:r>
              <a:rPr lang="ru-RU" sz="2400" b="1" dirty="0" err="1" smtClean="0"/>
              <a:t>Пич</a:t>
            </a:r>
            <a:r>
              <a:rPr lang="ru-RU" sz="2400" b="1" dirty="0" smtClean="0"/>
              <a:t> </a:t>
            </a:r>
            <a:r>
              <a:rPr lang="ru-RU" sz="2400" b="1" dirty="0"/>
              <a:t>1868</a:t>
            </a: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939428" y="3673590"/>
            <a:ext cx="2800795" cy="3164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2843191" y="3724298"/>
            <a:ext cx="871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5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86116" y="6429396"/>
            <a:ext cx="228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Перов </a:t>
            </a:r>
            <a:r>
              <a:rPr lang="ru-RU" sz="2400" dirty="0">
                <a:solidFill>
                  <a:schemeClr val="bg1"/>
                </a:solidFill>
              </a:rPr>
              <a:t>1872 </a:t>
            </a:r>
            <a:r>
              <a:rPr lang="ru-RU" dirty="0"/>
              <a:t>г.</a:t>
            </a: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000759" y="3673590"/>
            <a:ext cx="2790751" cy="3217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5740223" y="3724298"/>
            <a:ext cx="785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6</a:t>
            </a:r>
            <a:endParaRPr lang="ru-RU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857884" y="6429396"/>
            <a:ext cx="2933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фото </a:t>
            </a:r>
            <a:r>
              <a:rPr lang="ru-RU" sz="2400" b="1" dirty="0" err="1" smtClean="0">
                <a:solidFill>
                  <a:schemeClr val="bg1"/>
                </a:solidFill>
              </a:rPr>
              <a:t>Либера</a:t>
            </a:r>
            <a:r>
              <a:rPr lang="ru-RU" sz="2400" b="1" dirty="0" smtClean="0"/>
              <a:t> 1879</a:t>
            </a:r>
            <a:endParaRPr lang="ru-RU" sz="24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4" y="1"/>
            <a:ext cx="2933627" cy="36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00760" y="0"/>
            <a:ext cx="598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3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857883" y="2564904"/>
            <a:ext cx="29336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Полина </a:t>
            </a:r>
            <a:r>
              <a:rPr lang="ru-RU" sz="2400" b="1" dirty="0" smtClean="0"/>
              <a:t>Виардо</a:t>
            </a:r>
          </a:p>
          <a:p>
            <a:pPr algn="ctr"/>
            <a:r>
              <a:rPr lang="ru-RU" sz="2400" b="1" dirty="0" smtClean="0"/>
              <a:t>1858 </a:t>
            </a:r>
            <a:r>
              <a:rPr lang="ru-RU" sz="2400" b="1" dirty="0"/>
              <a:t>г</a:t>
            </a:r>
          </a:p>
          <a:p>
            <a:pPr algn="ctr"/>
            <a:r>
              <a:rPr lang="ru-RU" sz="2400" b="1" dirty="0" smtClean="0"/>
              <a:t> </a:t>
            </a:r>
            <a:endParaRPr lang="ru-RU" sz="24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28860" y="500042"/>
            <a:ext cx="6172200" cy="4643470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714356"/>
            <a:ext cx="635796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Какие же черты личности и творчества Тургенева позволили Мережковскому сравнивать </a:t>
            </a:r>
            <a:r>
              <a:rPr lang="ru-RU" sz="3600" dirty="0"/>
              <a:t> </a:t>
            </a:r>
            <a:r>
              <a:rPr lang="ru-RU" sz="3600" dirty="0" smtClean="0"/>
              <a:t>Пушкина и Тургенева, а также на­звать его единственным после Пушкина «гением меры», «гением культуры»? </a:t>
            </a:r>
            <a:br>
              <a:rPr lang="ru-RU" sz="3600" dirty="0" smtClean="0"/>
            </a:br>
            <a:r>
              <a:rPr lang="ru-RU" sz="3600" dirty="0" smtClean="0"/>
              <a:t> </a:t>
            </a:r>
            <a:endParaRPr lang="ru-RU" sz="3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88640"/>
            <a:ext cx="8075240" cy="62853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200" i="1" dirty="0"/>
              <a:t>В России, в стране всяческого, </a:t>
            </a:r>
            <a:r>
              <a:rPr lang="ru-RU" sz="3200" i="1" dirty="0" smtClean="0"/>
              <a:t>революционного  и </a:t>
            </a:r>
            <a:r>
              <a:rPr lang="ru-RU" sz="3200" i="1" dirty="0"/>
              <a:t>религиозного максимализма, стране самосожжений,</a:t>
            </a:r>
          </a:p>
          <a:p>
            <a:pPr marL="0" indent="0">
              <a:buNone/>
            </a:pPr>
            <a:r>
              <a:rPr lang="ru-RU" sz="3200" i="1" dirty="0"/>
              <a:t>стране самых неистовых чрезмерностей,</a:t>
            </a:r>
          </a:p>
          <a:p>
            <a:pPr marL="0" indent="0">
              <a:buNone/>
            </a:pPr>
            <a:r>
              <a:rPr lang="ru-RU" sz="3200" i="1" dirty="0"/>
              <a:t>Тургенев едва ли не единственный, после </a:t>
            </a:r>
            <a:r>
              <a:rPr lang="ru-RU" sz="3200" i="1" dirty="0" smtClean="0"/>
              <a:t>Пушкина, гений </a:t>
            </a:r>
            <a:r>
              <a:rPr lang="ru-RU" sz="3200" i="1" dirty="0"/>
              <a:t>меры и, следовательно, гений культуры.</a:t>
            </a:r>
          </a:p>
          <a:p>
            <a:pPr marL="0" indent="0">
              <a:buNone/>
            </a:pPr>
            <a:r>
              <a:rPr lang="ru-RU" sz="3200" i="1" dirty="0"/>
              <a:t>Ибо что такое культура, как не измерение,</a:t>
            </a:r>
          </a:p>
          <a:p>
            <a:pPr marL="0" indent="0">
              <a:buNone/>
            </a:pPr>
            <a:r>
              <a:rPr lang="ru-RU" sz="3200" i="1" dirty="0"/>
              <a:t>накопление и сохранение ценностей.</a:t>
            </a:r>
          </a:p>
          <a:p>
            <a:pPr marL="0" indent="0" algn="r">
              <a:buNone/>
            </a:pPr>
            <a:r>
              <a:rPr lang="ru-RU" sz="2800" dirty="0"/>
              <a:t>Д. Мережковский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9061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0"/>
            <a:ext cx="8496944" cy="685800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www.madamam.ru/sites/default/files/gogolpage6.jpg</a:t>
            </a:r>
            <a:endParaRPr lang="ru-RU" dirty="0" smtClean="0">
              <a:hlinkClick r:id="rId2"/>
            </a:endParaRPr>
          </a:p>
          <a:p>
            <a:r>
              <a:rPr lang="en-US" dirty="0">
                <a:hlinkClick r:id="rId2"/>
              </a:rPr>
              <a:t>http://img1.liveinternet.ru/images/attach/c/2//72/474/72474270_turgenev_ivan2.jpg</a:t>
            </a:r>
            <a:endParaRPr lang="ru-RU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izi.travel/en/browse/a261a05f-e9d2-40cd-ace4-2ffa9a10888e</a:t>
            </a:r>
            <a:r>
              <a:rPr lang="ru-RU" dirty="0" smtClean="0"/>
              <a:t> </a:t>
            </a:r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www.artsait.ru/art/m/mate/img/5.jpg</a:t>
            </a:r>
            <a:r>
              <a:rPr lang="ru-RU" dirty="0" smtClean="0"/>
              <a:t> </a:t>
            </a:r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imgfotki.yandex.ru/get/9219/97833783.36e/0_acf70_4e1675a4_XXXL.jpg</a:t>
            </a:r>
            <a:r>
              <a:rPr lang="ru-RU" dirty="0" smtClean="0"/>
              <a:t> </a:t>
            </a:r>
          </a:p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vestipmr.info/sites/default/files/field/image/book_pen.jpg</a:t>
            </a:r>
            <a:r>
              <a:rPr lang="ru-RU" dirty="0" smtClean="0"/>
              <a:t> </a:t>
            </a:r>
          </a:p>
          <a:p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feb-web.ru/feb/irl/pictures/i92-187.jpg</a:t>
            </a:r>
            <a:r>
              <a:rPr lang="ru-RU" dirty="0" smtClean="0"/>
              <a:t> </a:t>
            </a:r>
          </a:p>
          <a:p>
            <a:r>
              <a:rPr lang="en-US" dirty="0">
                <a:hlinkClick r:id="rId7"/>
              </a:rPr>
              <a:t>https://upload.wikimedia.org/wikipedia/commons/thumb/6/6f/</a:t>
            </a:r>
            <a:r>
              <a:rPr lang="ru-RU" dirty="0" err="1">
                <a:hlinkClick r:id="rId7"/>
              </a:rPr>
              <a:t>Портрет_скульптора_Марка_Матвеевича_Антокольского</a:t>
            </a:r>
            <a:r>
              <a:rPr lang="ru-RU" dirty="0">
                <a:hlinkClick r:id="rId7"/>
              </a:rPr>
              <a:t>.</a:t>
            </a:r>
            <a:r>
              <a:rPr lang="en-US" dirty="0">
                <a:hlinkClick r:id="rId7"/>
              </a:rPr>
              <a:t>jpg/250px-</a:t>
            </a:r>
            <a:r>
              <a:rPr lang="ru-RU" dirty="0" err="1">
                <a:hlinkClick r:id="rId7"/>
              </a:rPr>
              <a:t>Портрет_скульптора_Марка_Матвеевича_Антокольского</a:t>
            </a:r>
            <a:r>
              <a:rPr lang="ru-RU" dirty="0">
                <a:hlinkClick r:id="rId7"/>
              </a:rPr>
              <a:t>.</a:t>
            </a:r>
            <a:r>
              <a:rPr lang="en-US" dirty="0" smtClean="0">
                <a:hlinkClick r:id="rId7"/>
              </a:rPr>
              <a:t>jpg</a:t>
            </a:r>
            <a:endParaRPr lang="ru-RU" dirty="0" smtClean="0"/>
          </a:p>
          <a:p>
            <a:r>
              <a:rPr lang="en-US" dirty="0">
                <a:hlinkClick r:id="rId8"/>
              </a:rPr>
              <a:t>http://</a:t>
            </a:r>
            <a:r>
              <a:rPr lang="en-US" dirty="0" smtClean="0">
                <a:hlinkClick r:id="rId8"/>
              </a:rPr>
              <a:t>lichnosti.net/photos/1990/main.jpg</a:t>
            </a:r>
            <a:endParaRPr lang="ru-RU" dirty="0" smtClean="0"/>
          </a:p>
          <a:p>
            <a:r>
              <a:rPr lang="en-US" dirty="0">
                <a:hlinkClick r:id="rId9"/>
              </a:rPr>
              <a:t>http://</a:t>
            </a:r>
            <a:r>
              <a:rPr lang="en-US" dirty="0" smtClean="0">
                <a:hlinkClick r:id="rId9"/>
              </a:rPr>
              <a:t>www.stihi.ru/pics/2014/05/30/2314.jpg</a:t>
            </a:r>
            <a:endParaRPr lang="ru-RU" dirty="0" smtClean="0"/>
          </a:p>
          <a:p>
            <a:r>
              <a:rPr lang="en-US" dirty="0">
                <a:hlinkClick r:id="rId10"/>
              </a:rPr>
              <a:t>https://</a:t>
            </a:r>
            <a:r>
              <a:rPr lang="en-US" dirty="0" smtClean="0">
                <a:hlinkClick r:id="rId10"/>
              </a:rPr>
              <a:t>s-media-cache-ak0.pinimg.com/736x/32/c0/1e/32c01e6215b78cff70c03f788d483617.jpg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7903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57686" y="714356"/>
            <a:ext cx="478631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Иван Сергеевич Тургенев.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32403"/>
            <a:ext cx="360211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57686" y="5013176"/>
            <a:ext cx="43187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28 </a:t>
            </a:r>
            <a:r>
              <a:rPr lang="ru-RU" sz="2400" i="1" dirty="0"/>
              <a:t>октября (9 ноября) 1818, Орёл, Российская империя — 22 августа (3 сентября) 1883, </a:t>
            </a:r>
            <a:r>
              <a:rPr lang="ru-RU" sz="2400" i="1" dirty="0" err="1"/>
              <a:t>Буживаль</a:t>
            </a:r>
            <a:r>
              <a:rPr lang="ru-RU" sz="2400" i="1" dirty="0"/>
              <a:t>, Франция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661248"/>
            <a:ext cx="2916988" cy="714356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Дмитрий  Мережковский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4008" y="0"/>
            <a:ext cx="4320480" cy="6664644"/>
          </a:xfrm>
        </p:spPr>
        <p:txBody>
          <a:bodyPr>
            <a:normAutofit lnSpcReduction="10000"/>
          </a:bodyPr>
          <a:lstStyle/>
          <a:p>
            <a:r>
              <a:rPr lang="ru-RU" sz="2400" i="1" dirty="0" smtClean="0"/>
              <a:t>В России, в стране всяческого, революционного</a:t>
            </a:r>
            <a:endParaRPr lang="ru-RU" sz="2400" dirty="0" smtClean="0"/>
          </a:p>
          <a:p>
            <a:r>
              <a:rPr lang="ru-RU" sz="2400" i="1" dirty="0" smtClean="0"/>
              <a:t>и религиозного максимализма, стране самосожжений,</a:t>
            </a:r>
            <a:endParaRPr lang="ru-RU" sz="2400" dirty="0" smtClean="0"/>
          </a:p>
          <a:p>
            <a:r>
              <a:rPr lang="ru-RU" sz="2400" i="1" dirty="0" smtClean="0"/>
              <a:t>стране самых неистовых чрезмерностей,</a:t>
            </a:r>
            <a:endParaRPr lang="ru-RU" sz="2400" dirty="0" smtClean="0"/>
          </a:p>
          <a:p>
            <a:r>
              <a:rPr lang="ru-RU" sz="2400" i="1" dirty="0" smtClean="0"/>
              <a:t>Тургенев едва ли не единственный, после Пушкина,</a:t>
            </a:r>
            <a:endParaRPr lang="ru-RU" sz="2400" dirty="0" smtClean="0"/>
          </a:p>
          <a:p>
            <a:r>
              <a:rPr lang="ru-RU" sz="2400" i="1" dirty="0" smtClean="0"/>
              <a:t>гений меры и, следовательно, гений культуры.</a:t>
            </a:r>
            <a:endParaRPr lang="ru-RU" sz="2400" dirty="0" smtClean="0"/>
          </a:p>
          <a:p>
            <a:r>
              <a:rPr lang="ru-RU" sz="2400" i="1" dirty="0" smtClean="0"/>
              <a:t>Ибо что такое культура, как не измерение,</a:t>
            </a:r>
            <a:endParaRPr lang="ru-RU" sz="2400" dirty="0" smtClean="0"/>
          </a:p>
          <a:p>
            <a:r>
              <a:rPr lang="ru-RU" sz="2400" i="1" dirty="0" smtClean="0"/>
              <a:t>накопление и сохранение ценностей.</a:t>
            </a:r>
            <a:endParaRPr lang="ru-RU" sz="2400" dirty="0" smtClean="0"/>
          </a:p>
          <a:p>
            <a:r>
              <a:rPr lang="ru-RU" sz="2400" i="1" dirty="0" smtClean="0"/>
              <a:t>Д. Мережковский</a:t>
            </a:r>
            <a:endParaRPr lang="ru-RU" sz="2400" dirty="0" smtClean="0"/>
          </a:p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2171" b="2171"/>
          <a:stretch>
            <a:fillRect/>
          </a:stretch>
        </p:blipFill>
        <p:spPr bwMode="auto">
          <a:xfrm>
            <a:off x="0" y="0"/>
            <a:ext cx="4644008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142852"/>
            <a:ext cx="83582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Почему Мережковский сближает эти два имени: Пушкин и Тургенев?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85860"/>
            <a:ext cx="3856512" cy="4879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285860"/>
            <a:ext cx="3831898" cy="4879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92696"/>
            <a:ext cx="75608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i="1" dirty="0" smtClean="0"/>
              <a:t>Для </a:t>
            </a:r>
            <a:r>
              <a:rPr lang="ru-RU" sz="4000" i="1" dirty="0"/>
              <a:t>меня Тургенев — это</a:t>
            </a:r>
            <a:r>
              <a:rPr lang="ru-RU" sz="4000" i="1" dirty="0" smtClean="0"/>
              <a:t>...</a:t>
            </a:r>
            <a:endParaRPr lang="ru-RU" sz="4000" i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40" y="1400582"/>
            <a:ext cx="8096250" cy="538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9572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7730" y="476672"/>
            <a:ext cx="3350746" cy="4133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4048" y="432306"/>
            <a:ext cx="3528392" cy="4222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77730" y="5661248"/>
            <a:ext cx="2610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Боборыкин П.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580112" y="5704464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/>
              <a:t>Антокольский</a:t>
            </a:r>
            <a:r>
              <a:rPr lang="ru-RU" sz="2400" dirty="0" smtClean="0"/>
              <a:t> М.</a:t>
            </a:r>
            <a:endParaRPr lang="ru-RU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4104456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198" y="136525"/>
            <a:ext cx="2786063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 rot="10800000" flipV="1">
            <a:off x="6540121" y="3521334"/>
            <a:ext cx="22501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Репин И.</a:t>
            </a:r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60354" y="6006480"/>
            <a:ext cx="53285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И.Е. Репин. </a:t>
            </a:r>
            <a:endParaRPr lang="ru-RU" sz="2400" dirty="0" smtClean="0"/>
          </a:p>
          <a:p>
            <a:pPr algn="ctr"/>
            <a:r>
              <a:rPr lang="ru-RU" sz="2400" dirty="0" smtClean="0"/>
              <a:t>Портрет </a:t>
            </a:r>
            <a:r>
              <a:rPr lang="ru-RU" sz="2400" dirty="0"/>
              <a:t>И.С. Тургенева (1879)</a:t>
            </a:r>
          </a:p>
        </p:txBody>
      </p:sp>
    </p:spTree>
    <p:extLst>
      <p:ext uri="{BB962C8B-B14F-4D97-AF65-F5344CB8AC3E}">
        <p14:creationId xmlns:p14="http://schemas.microsoft.com/office/powerpoint/2010/main" val="2409522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248472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Гюстав Флобер 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4248472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547664" y="5517232"/>
            <a:ext cx="23394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 де Мопассан 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19225"/>
            <a:ext cx="4170040" cy="543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4014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214290"/>
            <a:ext cx="764386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Какие события жизни Тургенева рождали в его произведениях появление тех или иных тем и героев?</a:t>
            </a:r>
          </a:p>
          <a:p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6558781"/>
              </p:ext>
            </p:extLst>
          </p:nvPr>
        </p:nvGraphicFramePr>
        <p:xfrm>
          <a:off x="428595" y="1844824"/>
          <a:ext cx="7929619" cy="37396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941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353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kumimoji="0" lang="ru-RU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Дата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Событие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Ответ на вопрос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955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120</TotalTime>
  <Words>321</Words>
  <Application>Microsoft Office PowerPoint</Application>
  <PresentationFormat>Экран (4:3)</PresentationFormat>
  <Paragraphs>66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Century Schoolbook</vt:lpstr>
      <vt:lpstr>Times New Roman</vt:lpstr>
      <vt:lpstr>Wingdings</vt:lpstr>
      <vt:lpstr>Wingdings 2</vt:lpstr>
      <vt:lpstr>Эркер</vt:lpstr>
      <vt:lpstr>Презентация PowerPoint</vt:lpstr>
      <vt:lpstr>Презентация PowerPoint</vt:lpstr>
      <vt:lpstr>Дмитрий  Мережковский</vt:lpstr>
      <vt:lpstr>Презентация PowerPoint</vt:lpstr>
      <vt:lpstr>Презентация PowerPoint</vt:lpstr>
      <vt:lpstr>Презентация PowerPoint</vt:lpstr>
      <vt:lpstr>Презентация PowerPoint</vt:lpstr>
      <vt:lpstr>Гюстав Флобер 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</vt:vector>
  </TitlesOfParts>
  <Company>DG Win&amp;Soft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</cp:lastModifiedBy>
  <cp:revision>27</cp:revision>
  <dcterms:created xsi:type="dcterms:W3CDTF">2006-06-29T15:24:08Z</dcterms:created>
  <dcterms:modified xsi:type="dcterms:W3CDTF">2024-12-10T08:44:50Z</dcterms:modified>
</cp:coreProperties>
</file>